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801600" cy="96012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7" d="100"/>
          <a:sy n="77" d="100"/>
        </p:scale>
        <p:origin x="168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3D4AB-ED1E-4B45-8181-C1451B41D96E}" type="datetimeFigureOut">
              <a:rPr lang="fr-FR" smtClean="0"/>
              <a:t>18/03/2026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ADC9D-CD57-4E65-AF40-0D57B59813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3695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3D4AB-ED1E-4B45-8181-C1451B41D96E}" type="datetimeFigureOut">
              <a:rPr lang="fr-FR" smtClean="0"/>
              <a:t>18/03/2026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ADC9D-CD57-4E65-AF40-0D57B59813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36250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3D4AB-ED1E-4B45-8181-C1451B41D96E}" type="datetimeFigureOut">
              <a:rPr lang="fr-FR" smtClean="0"/>
              <a:t>18/03/2026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ADC9D-CD57-4E65-AF40-0D57B59813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8021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3D4AB-ED1E-4B45-8181-C1451B41D96E}" type="datetimeFigureOut">
              <a:rPr lang="fr-FR" smtClean="0"/>
              <a:t>18/03/2026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ADC9D-CD57-4E65-AF40-0D57B59813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2014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>
                    <a:tint val="82000"/>
                  </a:schemeClr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82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82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3D4AB-ED1E-4B45-8181-C1451B41D96E}" type="datetimeFigureOut">
              <a:rPr lang="fr-FR" smtClean="0"/>
              <a:t>18/03/2026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ADC9D-CD57-4E65-AF40-0D57B59813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9889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3D4AB-ED1E-4B45-8181-C1451B41D96E}" type="datetimeFigureOut">
              <a:rPr lang="fr-FR" smtClean="0"/>
              <a:t>18/03/2026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ADC9D-CD57-4E65-AF40-0D57B59813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075134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3D4AB-ED1E-4B45-8181-C1451B41D96E}" type="datetimeFigureOut">
              <a:rPr lang="fr-FR" smtClean="0"/>
              <a:t>18/03/2026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ADC9D-CD57-4E65-AF40-0D57B59813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63757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3D4AB-ED1E-4B45-8181-C1451B41D96E}" type="datetimeFigureOut">
              <a:rPr lang="fr-FR" smtClean="0"/>
              <a:t>18/03/2026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ADC9D-CD57-4E65-AF40-0D57B59813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61287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3D4AB-ED1E-4B45-8181-C1451B41D96E}" type="datetimeFigureOut">
              <a:rPr lang="fr-FR" smtClean="0"/>
              <a:t>18/03/2026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ADC9D-CD57-4E65-AF40-0D57B59813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7361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3D4AB-ED1E-4B45-8181-C1451B41D96E}" type="datetimeFigureOut">
              <a:rPr lang="fr-FR" smtClean="0"/>
              <a:t>18/03/2026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ADC9D-CD57-4E65-AF40-0D57B59813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18325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3D4AB-ED1E-4B45-8181-C1451B41D96E}" type="datetimeFigureOut">
              <a:rPr lang="fr-FR" smtClean="0"/>
              <a:t>18/03/2026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ADC9D-CD57-4E65-AF40-0D57B59813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913324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3E3D4AB-ED1E-4B45-8181-C1451B41D96E}" type="datetimeFigureOut">
              <a:rPr lang="fr-FR" smtClean="0"/>
              <a:t>18/03/2026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E7ADC9D-CD57-4E65-AF40-0D57B59813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47421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95139FB9-E868-837D-A579-4394E7AD87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9419530"/>
              </p:ext>
            </p:extLst>
          </p:nvPr>
        </p:nvGraphicFramePr>
        <p:xfrm>
          <a:off x="613774" y="939452"/>
          <a:ext cx="11336056" cy="7227519"/>
        </p:xfrm>
        <a:graphic>
          <a:graphicData uri="http://schemas.openxmlformats.org/drawingml/2006/table">
            <a:tbl>
              <a:tblPr/>
              <a:tblGrid>
                <a:gridCol w="1049240">
                  <a:extLst>
                    <a:ext uri="{9D8B030D-6E8A-4147-A177-3AD203B41FA5}">
                      <a16:colId xmlns:a16="http://schemas.microsoft.com/office/drawing/2014/main" val="963959401"/>
                    </a:ext>
                  </a:extLst>
                </a:gridCol>
                <a:gridCol w="2268628">
                  <a:extLst>
                    <a:ext uri="{9D8B030D-6E8A-4147-A177-3AD203B41FA5}">
                      <a16:colId xmlns:a16="http://schemas.microsoft.com/office/drawing/2014/main" val="2598218292"/>
                    </a:ext>
                  </a:extLst>
                </a:gridCol>
                <a:gridCol w="2098483">
                  <a:extLst>
                    <a:ext uri="{9D8B030D-6E8A-4147-A177-3AD203B41FA5}">
                      <a16:colId xmlns:a16="http://schemas.microsoft.com/office/drawing/2014/main" val="2614769745"/>
                    </a:ext>
                  </a:extLst>
                </a:gridCol>
                <a:gridCol w="1946059">
                  <a:extLst>
                    <a:ext uri="{9D8B030D-6E8A-4147-A177-3AD203B41FA5}">
                      <a16:colId xmlns:a16="http://schemas.microsoft.com/office/drawing/2014/main" val="1236368010"/>
                    </a:ext>
                  </a:extLst>
                </a:gridCol>
                <a:gridCol w="2070124">
                  <a:extLst>
                    <a:ext uri="{9D8B030D-6E8A-4147-A177-3AD203B41FA5}">
                      <a16:colId xmlns:a16="http://schemas.microsoft.com/office/drawing/2014/main" val="1712268470"/>
                    </a:ext>
                  </a:extLst>
                </a:gridCol>
                <a:gridCol w="1903522">
                  <a:extLst>
                    <a:ext uri="{9D8B030D-6E8A-4147-A177-3AD203B41FA5}">
                      <a16:colId xmlns:a16="http://schemas.microsoft.com/office/drawing/2014/main" val="2322918261"/>
                    </a:ext>
                  </a:extLst>
                </a:gridCol>
              </a:tblGrid>
              <a:tr h="35000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Monday</a:t>
                      </a:r>
                      <a:r>
                        <a:rPr lang="fr-FR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 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Tuesday 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Wednesday</a:t>
                      </a:r>
                      <a:r>
                        <a:rPr lang="fr-FR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 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Thursday 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Friday 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5308602"/>
                  </a:ext>
                </a:extLst>
              </a:tr>
              <a:tr h="55461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700" b="0" i="0" u="none" strike="noStrike" dirty="0">
                          <a:solidFill>
                            <a:schemeClr val="tx1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09:00-10:00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7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Welcome</a:t>
                      </a:r>
                      <a:r>
                        <a:rPr lang="fr-FR" sz="1700" b="0" i="0" u="none" strike="noStrike" dirty="0">
                          <a:solidFill>
                            <a:schemeClr val="tx1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 coffee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fr-FR" sz="17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Conference</a:t>
                      </a:r>
                      <a:r>
                        <a:rPr lang="fr-FR" sz="1700" b="0" i="0" u="none" strike="noStrike" dirty="0">
                          <a:solidFill>
                            <a:schemeClr val="tx1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 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fr-FR" sz="17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Conference</a:t>
                      </a:r>
                      <a:r>
                        <a:rPr lang="fr-FR" sz="1700" b="0" i="0" u="none" strike="noStrike" dirty="0">
                          <a:solidFill>
                            <a:schemeClr val="tx1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 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fr-FR" sz="17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Conference</a:t>
                      </a:r>
                      <a:r>
                        <a:rPr lang="fr-FR" sz="1700" b="0" i="0" u="none" strike="noStrike" dirty="0">
                          <a:solidFill>
                            <a:schemeClr val="tx1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 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>
                          <a:solidFill>
                            <a:schemeClr val="tx1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Project finalization and prototyping </a:t>
                      </a:r>
                      <a:br>
                        <a:rPr lang="en-US" sz="1700" b="0" i="0" u="none" strike="noStrike" dirty="0">
                          <a:solidFill>
                            <a:schemeClr val="tx1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</a:br>
                      <a:r>
                        <a:rPr lang="en-US" sz="1700" b="0" i="0" u="none" strike="noStrike" dirty="0">
                          <a:solidFill>
                            <a:schemeClr val="tx1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Work on the pitch and production of visuals for the pitch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4668153"/>
                  </a:ext>
                </a:extLst>
              </a:tr>
              <a:tr h="699999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700" b="0" i="0" u="none" strike="noStrike" dirty="0">
                          <a:solidFill>
                            <a:schemeClr val="tx1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10:00-11:00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700" b="0" i="0" u="none" strike="noStrike" dirty="0">
                          <a:solidFill>
                            <a:schemeClr val="tx1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Speeches + program </a:t>
                      </a:r>
                      <a:r>
                        <a:rPr lang="fr-FR" sz="17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presentation</a:t>
                      </a:r>
                      <a:endParaRPr lang="fr-FR" sz="1700" b="0" i="0" u="none" strike="noStrike" dirty="0">
                        <a:solidFill>
                          <a:schemeClr val="tx1"/>
                        </a:solidFill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0429140"/>
                  </a:ext>
                </a:extLst>
              </a:tr>
              <a:tr h="350000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1700" b="0" i="1" u="none" strike="noStrike" dirty="0">
                          <a:solidFill>
                            <a:schemeClr val="tx1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Break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9185222"/>
                  </a:ext>
                </a:extLst>
              </a:tr>
              <a:tr h="55461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700" b="0" i="0" u="none" strike="noStrike" dirty="0">
                          <a:solidFill>
                            <a:schemeClr val="tx1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11:15-12:00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7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Opening</a:t>
                      </a:r>
                      <a:r>
                        <a:rPr lang="fr-FR" sz="1700" b="0" i="0" u="none" strike="noStrike" dirty="0">
                          <a:solidFill>
                            <a:schemeClr val="tx1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 </a:t>
                      </a:r>
                      <a:r>
                        <a:rPr lang="fr-FR" sz="17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conference</a:t>
                      </a:r>
                      <a:r>
                        <a:rPr lang="fr-FR" sz="1700" b="0" i="0" u="none" strike="noStrike" dirty="0">
                          <a:solidFill>
                            <a:schemeClr val="tx1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 : </a:t>
                      </a:r>
                    </a:p>
                    <a:p>
                      <a:pPr algn="ctr" fontAlgn="ctr"/>
                      <a:r>
                        <a:rPr lang="fr-FR" sz="17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Giuliana</a:t>
                      </a:r>
                      <a:r>
                        <a:rPr lang="fr-FR" sz="1700" b="0" i="0" u="none" strike="noStrike" dirty="0">
                          <a:solidFill>
                            <a:schemeClr val="tx1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 </a:t>
                      </a:r>
                      <a:r>
                        <a:rPr lang="fr-FR" sz="17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Laschi</a:t>
                      </a:r>
                      <a:endParaRPr lang="fr-FR" sz="1700" b="0" i="0" u="none" strike="noStrike" dirty="0">
                        <a:solidFill>
                          <a:schemeClr val="tx1"/>
                        </a:solidFill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3046166"/>
                  </a:ext>
                </a:extLst>
              </a:tr>
              <a:tr h="55461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700" b="0" i="0" u="none" strike="noStrike" dirty="0">
                          <a:solidFill>
                            <a:schemeClr val="tx1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12:00-13:00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6493868"/>
                  </a:ext>
                </a:extLst>
              </a:tr>
              <a:tr h="55461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700" b="0" i="0" u="none" strike="noStrike" dirty="0">
                          <a:solidFill>
                            <a:schemeClr val="tx1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13:00-14:00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fr-FR" sz="1700" b="0" i="0" u="none" strike="noStrike" dirty="0">
                          <a:solidFill>
                            <a:schemeClr val="tx1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Lunch break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111245"/>
                  </a:ext>
                </a:extLst>
              </a:tr>
              <a:tr h="1071574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700" b="0" i="0" u="none" strike="noStrike" dirty="0">
                          <a:solidFill>
                            <a:schemeClr val="tx1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14:00-15:00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>
                          <a:solidFill>
                            <a:schemeClr val="tx1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Group making, introducing of the methodology 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>
                          <a:solidFill>
                            <a:schemeClr val="tx1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Narrowing the problematic towards a more defined project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fr-FR" sz="17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Visit</a:t>
                      </a:r>
                      <a:r>
                        <a:rPr lang="fr-FR" sz="1700" b="0" i="0" u="none" strike="noStrike" dirty="0">
                          <a:solidFill>
                            <a:schemeClr val="tx1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 of Nantes’ Machines de l’Île + free </a:t>
                      </a:r>
                      <a:r>
                        <a:rPr lang="fr-FR" sz="17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quarters</a:t>
                      </a:r>
                      <a:endParaRPr lang="fr-FR" sz="1700" b="0" i="0" u="none" strike="noStrike" dirty="0">
                        <a:solidFill>
                          <a:schemeClr val="tx1"/>
                        </a:solidFill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>
                          <a:solidFill>
                            <a:schemeClr val="tx1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Project refinement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fr-FR" sz="1700" b="0" i="0" u="none" strike="noStrike" dirty="0">
                          <a:solidFill>
                            <a:schemeClr val="tx1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Project </a:t>
                      </a:r>
                      <a:r>
                        <a:rPr lang="fr-FR" sz="17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presentations</a:t>
                      </a:r>
                      <a:r>
                        <a:rPr lang="fr-FR" sz="1700" b="0" i="0" u="none" strike="noStrike" dirty="0">
                          <a:solidFill>
                            <a:schemeClr val="tx1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7630447"/>
                  </a:ext>
                </a:extLst>
              </a:tr>
              <a:tr h="82691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700" b="0" i="0" u="none" strike="noStrike" dirty="0">
                          <a:solidFill>
                            <a:schemeClr val="tx1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15:00-16:00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>
                          <a:solidFill>
                            <a:schemeClr val="tx1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First thoughts on the topic, defining the stakes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>
                          <a:solidFill>
                            <a:schemeClr val="tx1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Experts visiting, giving their </a:t>
                      </a:r>
                      <a:r>
                        <a:rPr lang="en-US" sz="17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opinon</a:t>
                      </a:r>
                      <a:r>
                        <a:rPr lang="en-US" sz="1700" b="0" i="0" u="none" strike="noStrike" dirty="0">
                          <a:solidFill>
                            <a:schemeClr val="tx1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, reorienting the needs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0471443"/>
                  </a:ext>
                </a:extLst>
              </a:tr>
              <a:tr h="350000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fr-FR" sz="1700" b="0" i="1" u="none" strike="noStrike" dirty="0">
                          <a:solidFill>
                            <a:schemeClr val="tx1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Break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700" b="0" i="1" u="none" strike="noStrike" dirty="0">
                          <a:solidFill>
                            <a:schemeClr val="tx1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Break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0082714"/>
                  </a:ext>
                </a:extLst>
              </a:tr>
              <a:tr h="55461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700" b="0" i="0" u="none" strike="noStrike" dirty="0">
                          <a:solidFill>
                            <a:schemeClr val="tx1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16:15-17:00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700" b="0" i="0" u="none" strike="noStrike">
                          <a:solidFill>
                            <a:schemeClr val="tx1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Defintion of a problematic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700" b="0" i="0" u="none" strike="noStrike" dirty="0">
                          <a:solidFill>
                            <a:schemeClr val="tx1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 1st </a:t>
                      </a:r>
                      <a:r>
                        <a:rPr lang="fr-FR" sz="17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project</a:t>
                      </a:r>
                      <a:r>
                        <a:rPr lang="fr-FR" sz="1700" b="0" i="0" u="none" strike="noStrike" dirty="0">
                          <a:solidFill>
                            <a:schemeClr val="tx1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 </a:t>
                      </a:r>
                      <a:r>
                        <a:rPr lang="fr-FR" sz="17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proposal</a:t>
                      </a:r>
                      <a:r>
                        <a:rPr lang="fr-FR" sz="1700" b="0" i="0" u="none" strike="noStrike" dirty="0">
                          <a:solidFill>
                            <a:schemeClr val="tx1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7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Starting</a:t>
                      </a:r>
                      <a:r>
                        <a:rPr lang="fr-FR" sz="1700" b="0" i="0" u="none" strike="noStrike" dirty="0">
                          <a:solidFill>
                            <a:schemeClr val="tx1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 the </a:t>
                      </a:r>
                      <a:r>
                        <a:rPr lang="fr-FR" sz="17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prototyping</a:t>
                      </a:r>
                      <a:endParaRPr lang="fr-FR" sz="1700" b="0" i="0" u="none" strike="noStrike" dirty="0">
                        <a:solidFill>
                          <a:schemeClr val="tx1"/>
                        </a:solidFill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6695494"/>
                  </a:ext>
                </a:extLst>
              </a:tr>
              <a:tr h="80598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700" b="0" i="0" u="none" strike="noStrike" dirty="0">
                          <a:solidFill>
                            <a:schemeClr val="tx1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17:00-18:00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>
                          <a:solidFill>
                            <a:schemeClr val="tx1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Defining a project (What is it ? Who is it for?)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0822623"/>
                  </a:ext>
                </a:extLst>
              </a:tr>
            </a:tbl>
          </a:graphicData>
        </a:graphic>
      </p:graphicFrame>
      <p:sp>
        <p:nvSpPr>
          <p:cNvPr id="7" name="ZoneTexte 6">
            <a:extLst>
              <a:ext uri="{FF2B5EF4-FFF2-40B4-BE49-F238E27FC236}">
                <a16:creationId xmlns:a16="http://schemas.microsoft.com/office/drawing/2014/main" id="{9F0D899A-4936-8892-11F6-12D5B2C4A354}"/>
              </a:ext>
            </a:extLst>
          </p:cNvPr>
          <p:cNvSpPr txBox="1"/>
          <p:nvPr/>
        </p:nvSpPr>
        <p:spPr>
          <a:xfrm>
            <a:off x="526092" y="372743"/>
            <a:ext cx="114988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latin typeface="Beatrice Medium" pitchFamily="50" charset="0"/>
                <a:ea typeface="Beatrice Medium" pitchFamily="50" charset="0"/>
              </a:rPr>
              <a:t>ENLARGE </a:t>
            </a:r>
            <a:r>
              <a:rPr lang="fr-FR" sz="2400" dirty="0" err="1">
                <a:latin typeface="Beatrice Medium" pitchFamily="50" charset="0"/>
                <a:ea typeface="Beatrice Medium" pitchFamily="50" charset="0"/>
              </a:rPr>
              <a:t>summer</a:t>
            </a:r>
            <a:r>
              <a:rPr lang="fr-FR" sz="2400" dirty="0">
                <a:latin typeface="Beatrice Medium" pitchFamily="50" charset="0"/>
                <a:ea typeface="Beatrice Medium" pitchFamily="50" charset="0"/>
              </a:rPr>
              <a:t> </a:t>
            </a:r>
            <a:r>
              <a:rPr lang="fr-FR" sz="2400" dirty="0" err="1">
                <a:latin typeface="Beatrice Medium" pitchFamily="50" charset="0"/>
                <a:ea typeface="Beatrice Medium" pitchFamily="50" charset="0"/>
              </a:rPr>
              <a:t>school</a:t>
            </a:r>
            <a:r>
              <a:rPr lang="fr-FR" sz="2400" dirty="0">
                <a:latin typeface="Beatrice Medium" pitchFamily="50" charset="0"/>
                <a:ea typeface="Beatrice Medium" pitchFamily="50" charset="0"/>
              </a:rPr>
              <a:t> | </a:t>
            </a:r>
            <a:r>
              <a:rPr lang="en-US" sz="2400" dirty="0">
                <a:latin typeface="Beatrice Medium" pitchFamily="50" charset="0"/>
                <a:ea typeface="Beatrice Medium" pitchFamily="50" charset="0"/>
              </a:rPr>
              <a:t>22nd to 26th of June 2026 (5 days)</a:t>
            </a:r>
            <a:r>
              <a:rPr lang="fr-FR" sz="2400" dirty="0">
                <a:latin typeface="Beatrice Medium" pitchFamily="50" charset="0"/>
                <a:ea typeface="Beatrice Medium" pitchFamily="50" charset="0"/>
              </a:rPr>
              <a:t> | Nantes </a:t>
            </a: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3A862CD5-2E0D-9E68-8DDE-1BA1373649F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25" t="13015" r="9744" b="18197"/>
          <a:stretch/>
        </p:blipFill>
        <p:spPr bwMode="auto">
          <a:xfrm>
            <a:off x="4684734" y="8509976"/>
            <a:ext cx="2642992" cy="796560"/>
          </a:xfrm>
          <a:prstGeom prst="rect">
            <a:avLst/>
          </a:prstGeom>
        </p:spPr>
      </p:pic>
      <p:pic>
        <p:nvPicPr>
          <p:cNvPr id="14" name="Image 13">
            <a:extLst>
              <a:ext uri="{FF2B5EF4-FFF2-40B4-BE49-F238E27FC236}">
                <a16:creationId xmlns:a16="http://schemas.microsoft.com/office/drawing/2014/main" id="{50D659F5-0143-D0B7-7172-0DE6E93CC2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664493" y="8509975"/>
            <a:ext cx="2135025" cy="796560"/>
          </a:xfrm>
          <a:prstGeom prst="rect">
            <a:avLst/>
          </a:prstGeom>
        </p:spPr>
      </p:pic>
      <p:pic>
        <p:nvPicPr>
          <p:cNvPr id="15" name="Image 14">
            <a:extLst>
              <a:ext uri="{FF2B5EF4-FFF2-40B4-BE49-F238E27FC236}">
                <a16:creationId xmlns:a16="http://schemas.microsoft.com/office/drawing/2014/main" id="{6BAA35C6-875F-BB5E-F8B5-07827149F0D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/>
        </p:blipFill>
        <p:spPr bwMode="auto">
          <a:xfrm>
            <a:off x="613775" y="8636144"/>
            <a:ext cx="1988890" cy="493973"/>
          </a:xfrm>
          <a:prstGeom prst="rect">
            <a:avLst/>
          </a:prstGeom>
        </p:spPr>
      </p:pic>
      <p:cxnSp>
        <p:nvCxnSpPr>
          <p:cNvPr id="17" name="Connecteur droit 16">
            <a:extLst>
              <a:ext uri="{FF2B5EF4-FFF2-40B4-BE49-F238E27FC236}">
                <a16:creationId xmlns:a16="http://schemas.microsoft.com/office/drawing/2014/main" id="{C5E1A87F-4B52-D8B9-5B09-9A813053D34B}"/>
              </a:ext>
            </a:extLst>
          </p:cNvPr>
          <p:cNvCxnSpPr/>
          <p:nvPr/>
        </p:nvCxnSpPr>
        <p:spPr>
          <a:xfrm>
            <a:off x="613775" y="8404964"/>
            <a:ext cx="1131100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2865433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</TotalTime>
  <Words>146</Words>
  <Application>Microsoft Office PowerPoint</Application>
  <PresentationFormat>A3 (297 x 420 mm)</PresentationFormat>
  <Paragraphs>39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Beatrice Medium</vt:lpstr>
      <vt:lpstr>Source Sans Pro</vt:lpstr>
      <vt:lpstr>Thème Office</vt:lpstr>
      <vt:lpstr>Présentation PowerPoint</vt:lpstr>
    </vt:vector>
  </TitlesOfParts>
  <Company>Nantes Université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Amélie GERMAIN</dc:creator>
  <cp:lastModifiedBy>Amélie GERMAIN</cp:lastModifiedBy>
  <cp:revision>1</cp:revision>
  <dcterms:created xsi:type="dcterms:W3CDTF">2026-03-18T10:40:43Z</dcterms:created>
  <dcterms:modified xsi:type="dcterms:W3CDTF">2026-03-18T10:49:27Z</dcterms:modified>
</cp:coreProperties>
</file>